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985B95-AF67-4FB9-BD01-A069FE83787B}">
  <a:tblStyle styleId="{F7985B95-AF67-4FB9-BD01-A069FE8378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8"/>
  </p:normalViewPr>
  <p:slideViewPr>
    <p:cSldViewPr snapToGrid="0">
      <p:cViewPr varScale="1">
        <p:scale>
          <a:sx n="110" d="100"/>
          <a:sy n="110" d="100"/>
        </p:scale>
        <p:origin x="-658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marR="0" lvl="5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marR="0" lvl="6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marR="0" lvl="7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marR="0" lvl="8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e0eb802f8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2e0eb802f8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12e0eb802f8_0_2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43fe31433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43fe31433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143fe31433a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e0eb802f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12e0eb802f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12e0eb802f8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2e0eb802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2e0eb802f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12e0eb802f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42fccd0234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42fccd0234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42fccd0234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e0eb802f8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2e0eb802f8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12e0eb802f8_0_2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2e0eb802f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2e0eb802f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12e0eb802f8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2e0eb802f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2e0eb802f8_0_112:notes"/>
          <p:cNvSpPr txBox="1">
            <a:spLocks noGrp="1"/>
          </p:cNvSpPr>
          <p:nvPr>
            <p:ph type="body" idx="1"/>
          </p:nvPr>
        </p:nvSpPr>
        <p:spPr>
          <a:xfrm>
            <a:off x="685802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12e0eb802f8_0_112:notes"/>
          <p:cNvSpPr txBox="1">
            <a:spLocks noGrp="1"/>
          </p:cNvSpPr>
          <p:nvPr>
            <p:ph type="sldNum" idx="12"/>
          </p:nvPr>
        </p:nvSpPr>
        <p:spPr>
          <a:xfrm>
            <a:off x="3884620" y="8685225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2fdd136cca_0_2:notes"/>
          <p:cNvSpPr txBox="1">
            <a:spLocks noGrp="1"/>
          </p:cNvSpPr>
          <p:nvPr>
            <p:ph type="body" idx="1"/>
          </p:nvPr>
        </p:nvSpPr>
        <p:spPr>
          <a:xfrm>
            <a:off x="685802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12fdd136cc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2e0eb802f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2e0eb802f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12e0eb802f8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fdd136cc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2fdd136cca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12fdd136cca_0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0" y="574463"/>
            <a:ext cx="9144000" cy="14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icrosoft JhengHei"/>
              <a:buNone/>
              <a:defRPr sz="4800" b="1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0" marR="0" lvl="1" indent="-381000" algn="l" rtl="0">
              <a:spcBef>
                <a:spcPts val="0"/>
              </a:spcBef>
              <a:spcAft>
                <a:spcPts val="0"/>
              </a:spcAft>
              <a:buSzPts val="6000"/>
              <a:buFont typeface="Microsoft JhengHei"/>
              <a:buChar char="○"/>
              <a:defRPr sz="6000" b="1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0" marR="0" lvl="2" indent="-381000" algn="l" rtl="0">
              <a:spcBef>
                <a:spcPts val="0"/>
              </a:spcBef>
              <a:spcAft>
                <a:spcPts val="0"/>
              </a:spcAft>
              <a:buSzPts val="6000"/>
              <a:buFont typeface="Microsoft JhengHei"/>
              <a:buChar char="■"/>
              <a:defRPr sz="6000" b="1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0" marR="0" lvl="3" indent="-381000" algn="l" rtl="0">
              <a:spcBef>
                <a:spcPts val="0"/>
              </a:spcBef>
              <a:spcAft>
                <a:spcPts val="0"/>
              </a:spcAft>
              <a:buSzPts val="6000"/>
              <a:buFont typeface="Microsoft JhengHei"/>
              <a:buChar char="●"/>
              <a:defRPr sz="6000" b="1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0" marR="0" lvl="4" indent="-381000" algn="l" rtl="0">
              <a:spcBef>
                <a:spcPts val="0"/>
              </a:spcBef>
              <a:spcAft>
                <a:spcPts val="0"/>
              </a:spcAft>
              <a:buSzPts val="6000"/>
              <a:buFont typeface="Microsoft JhengHei"/>
              <a:buChar char="○"/>
              <a:defRPr sz="6000" b="1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0" marR="0" lvl="5" indent="-381000" algn="l" rtl="0">
              <a:spcBef>
                <a:spcPts val="0"/>
              </a:spcBef>
              <a:spcAft>
                <a:spcPts val="0"/>
              </a:spcAft>
              <a:buSzPts val="6000"/>
              <a:buFont typeface="Microsoft JhengHei"/>
              <a:buChar char="■"/>
              <a:defRPr sz="6000" b="1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0" marR="0" lvl="6" indent="-381000" algn="l" rtl="0">
              <a:spcBef>
                <a:spcPts val="0"/>
              </a:spcBef>
              <a:spcAft>
                <a:spcPts val="0"/>
              </a:spcAft>
              <a:buSzPts val="6000"/>
              <a:buFont typeface="Microsoft JhengHei"/>
              <a:buChar char="●"/>
              <a:defRPr sz="6000" b="1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0" marR="0" lvl="7" indent="-381000" algn="l" rtl="0">
              <a:spcBef>
                <a:spcPts val="0"/>
              </a:spcBef>
              <a:spcAft>
                <a:spcPts val="0"/>
              </a:spcAft>
              <a:buSzPts val="6000"/>
              <a:buFont typeface="Microsoft JhengHei"/>
              <a:buChar char="○"/>
              <a:defRPr sz="6000" b="1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0" marR="0" lvl="8" indent="-381000" algn="l" rtl="0">
              <a:spcBef>
                <a:spcPts val="0"/>
              </a:spcBef>
              <a:spcAft>
                <a:spcPts val="0"/>
              </a:spcAft>
              <a:buSzPts val="6000"/>
              <a:buFont typeface="Microsoft JhengHei"/>
              <a:buChar char="■"/>
              <a:defRPr sz="6000" b="1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0" y="2143575"/>
            <a:ext cx="9144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 sz="4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Microsoft JhengHei"/>
              <a:buNone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0" y="12769"/>
            <a:ext cx="91440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b="1">
                <a:solidFill>
                  <a:srgbClr val="B7B7B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國立高雄科技大學 | 模具工程系 | 中鋼鍛造輥軋工程研究中心 | 連續輥軋智慧成形技術聯盟</a:t>
            </a:r>
            <a:endParaRPr sz="1800" b="1">
              <a:solidFill>
                <a:srgbClr val="B7B7B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800" b="1">
                <a:solidFill>
                  <a:srgbClr val="B7B7B7"/>
                </a:solidFill>
              </a:rPr>
              <a:t>National  Kaohsiung  University of Science and Technology (NKUST) Department of Mold and Die Engineering, ERC for Forging and Roll Forming, ALLiance for RF and Smart Manufacturing</a:t>
            </a:r>
            <a:endParaRPr sz="800" b="1">
              <a:solidFill>
                <a:srgbClr val="B7B7B7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860326"/>
            <a:ext cx="9144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100475" y="4890626"/>
            <a:ext cx="7200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1" name="Google Shape;21;p2"/>
          <p:cNvSpPr txBox="1"/>
          <p:nvPr/>
        </p:nvSpPr>
        <p:spPr>
          <a:xfrm>
            <a:off x="162000" y="4890625"/>
            <a:ext cx="52407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>
                <a:solidFill>
                  <a:srgbClr val="FFFFFF"/>
                </a:solidFill>
              </a:rPr>
              <a:t>Enson Yu PhD /  ensonyu@gmail.com  /  ensonyu@nkust.edu.tw</a:t>
            </a:r>
            <a:endParaRPr sz="1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432000" y="106196"/>
            <a:ext cx="82800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 rot="5400000">
            <a:off x="3383850" y="-2288291"/>
            <a:ext cx="2376300" cy="8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■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•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7596336" y="4836188"/>
            <a:ext cx="9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72008" y="4836188"/>
            <a:ext cx="7236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666112" y="4836188"/>
            <a:ext cx="370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■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•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7596336" y="4836188"/>
            <a:ext cx="9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72008" y="4836188"/>
            <a:ext cx="7236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8666112" y="4836188"/>
            <a:ext cx="370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0" y="0"/>
            <a:ext cx="9144000" cy="57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0" y="4860326"/>
            <a:ext cx="9144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162000" y="631106"/>
            <a:ext cx="8820000" cy="18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Microsoft JhengHei"/>
              <a:buChar char="■"/>
              <a:defRPr sz="3200" b="1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lvl="1" indent="-406400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Microsoft JhengHei"/>
              <a:buChar char="●"/>
              <a:defRPr sz="2800" b="1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lvl="2" indent="-381000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Microsoft JhengHei"/>
              <a:buChar char="•"/>
              <a:defRPr sz="2400" b="1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lvl="3" indent="-3810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Microsoft JhengHei"/>
              <a:buChar char="–"/>
              <a:defRPr sz="2400" b="1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lvl="4" indent="-3175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icrosoft JhengHei"/>
              <a:buChar char="»"/>
              <a:defRPr b="1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lvl="5" indent="-3175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icrosoft JhengHei"/>
              <a:buChar char="•"/>
              <a:defRPr b="1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3200400" lvl="6" indent="-3175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icrosoft JhengHei"/>
              <a:buChar char="•"/>
              <a:defRPr b="1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3657600" lvl="7" indent="-3175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icrosoft JhengHei"/>
              <a:buChar char="•"/>
              <a:defRPr b="1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4114800" lvl="8" indent="-317500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Microsoft JhengHei"/>
              <a:buChar char="•"/>
              <a:defRPr b="1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242700" y="1066"/>
            <a:ext cx="8658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Microsoft JhengHei"/>
              <a:buChar char="○"/>
              <a:defRPr sz="36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Microsoft JhengHei"/>
              <a:buChar char="■"/>
              <a:defRPr sz="36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Microsoft JhengHei"/>
              <a:buChar char="●"/>
              <a:defRPr sz="36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Microsoft JhengHei"/>
              <a:buChar char="○"/>
              <a:defRPr sz="36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Microsoft JhengHei"/>
              <a:buChar char="■"/>
              <a:defRPr sz="36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Microsoft JhengHei"/>
              <a:buChar char="●"/>
              <a:defRPr sz="36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Microsoft JhengHei"/>
              <a:buChar char="○"/>
              <a:defRPr sz="36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Microsoft JhengHei"/>
              <a:buChar char="■"/>
              <a:defRPr sz="36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100475" y="4890626"/>
            <a:ext cx="7200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8" name="Google Shape;28;p3"/>
          <p:cNvSpPr txBox="1"/>
          <p:nvPr/>
        </p:nvSpPr>
        <p:spPr>
          <a:xfrm>
            <a:off x="162000" y="4890625"/>
            <a:ext cx="55410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>
                <a:solidFill>
                  <a:schemeClr val="lt1"/>
                </a:solidFill>
              </a:rPr>
              <a:t>國立高雄科技大學 | 鍛造輥軋工程研究中心 | 連續輥軋智慧成形技術聯盟</a:t>
            </a:r>
            <a:endParaRPr sz="10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imes New Roman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imes New Roman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imes New Roman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imes New Roman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Times New Roman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7596336" y="4836188"/>
            <a:ext cx="9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72008" y="4836188"/>
            <a:ext cx="7236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8666112" y="4836188"/>
            <a:ext cx="370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432000" y="106196"/>
            <a:ext cx="82800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457200" y="80010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■"/>
              <a:defRPr sz="3200"/>
            </a:lvl1pPr>
            <a:lvl2pPr marL="914400" lvl="1" indent="-431800" rtl="0">
              <a:spcBef>
                <a:spcPts val="56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rtl="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rtl="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marL="2286000" lvl="4" indent="-431800" rtl="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marL="2743200" lvl="5" indent="-4318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marL="3200400" lvl="6" indent="-4318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marL="3657600" lvl="7" indent="-4318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marL="4114800" lvl="8" indent="-4318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8200" y="80010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■"/>
              <a:defRPr sz="3200"/>
            </a:lvl1pPr>
            <a:lvl2pPr marL="914400" lvl="1" indent="-431800" rtl="0">
              <a:spcBef>
                <a:spcPts val="560"/>
              </a:spcBef>
              <a:spcAft>
                <a:spcPts val="0"/>
              </a:spcAft>
              <a:buSzPts val="3200"/>
              <a:buChar char="•"/>
              <a:defRPr sz="3200"/>
            </a:lvl2pPr>
            <a:lvl3pPr marL="1371600" lvl="2" indent="-431800" rtl="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marL="1828800" lvl="3" indent="-431800" rtl="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marL="2286000" lvl="4" indent="-431800" rtl="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marL="2743200" lvl="5" indent="-4318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marL="3200400" lvl="6" indent="-4318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marL="3657600" lvl="7" indent="-4318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marL="4114800" lvl="8" indent="-4318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7596336" y="4836188"/>
            <a:ext cx="9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72008" y="4836188"/>
            <a:ext cx="7236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666112" y="4836188"/>
            <a:ext cx="370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32000" y="106196"/>
            <a:ext cx="82800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7596336" y="4836188"/>
            <a:ext cx="9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72008" y="4836188"/>
            <a:ext cx="7236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666112" y="4836188"/>
            <a:ext cx="370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432000" y="106196"/>
            <a:ext cx="82800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7596336" y="4836188"/>
            <a:ext cx="9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72008" y="4836188"/>
            <a:ext cx="7236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666112" y="4836188"/>
            <a:ext cx="370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7596336" y="4836188"/>
            <a:ext cx="9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72008" y="4836188"/>
            <a:ext cx="7236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666112" y="4836188"/>
            <a:ext cx="370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■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7596336" y="4836188"/>
            <a:ext cx="9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72008" y="4836188"/>
            <a:ext cx="7236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666112" y="4836188"/>
            <a:ext cx="370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Times New Roman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7596336" y="4836188"/>
            <a:ext cx="9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72008" y="4836188"/>
            <a:ext cx="7236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8666112" y="4836188"/>
            <a:ext cx="370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32000" y="106196"/>
            <a:ext cx="82800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/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52000" y="843559"/>
            <a:ext cx="86400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■"/>
              <a:defRPr b="1"/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ymbol"/>
              <a:buChar char="•"/>
              <a:defRPr b="1"/>
            </a:lvl2pPr>
            <a:lvl3pPr marL="1371600" marR="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1"/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1"/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1"/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1"/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1"/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1"/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1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7596336" y="4836188"/>
            <a:ext cx="9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72008" y="4836188"/>
            <a:ext cx="7236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66112" y="4836188"/>
            <a:ext cx="370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web.com/search/datasheet_print.aspx?matguid=d1a87e9f560a4a32bf6fb52691876a8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>
            <a:spLocks noGrp="1"/>
          </p:cNvSpPr>
          <p:nvPr>
            <p:ph type="sldNum" idx="12"/>
          </p:nvPr>
        </p:nvSpPr>
        <p:spPr>
          <a:xfrm>
            <a:off x="8100475" y="4890626"/>
            <a:ext cx="7200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</a:t>
            </a:fld>
            <a:endParaRPr/>
          </a:p>
        </p:txBody>
      </p:sp>
      <p:sp>
        <p:nvSpPr>
          <p:cNvPr id="169" name="Google Shape;169;p25"/>
          <p:cNvSpPr txBox="1"/>
          <p:nvPr/>
        </p:nvSpPr>
        <p:spPr>
          <a:xfrm>
            <a:off x="0" y="3441975"/>
            <a:ext cx="9144000" cy="9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ymbol"/>
              <a:buNone/>
            </a:pPr>
            <a:r>
              <a:rPr lang="zh-TW" sz="3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余征諴 博士, 高啟源 工程師</a:t>
            </a:r>
            <a:endParaRPr sz="3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ymbol"/>
              <a:buNone/>
            </a:pP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Date: 2022-0</a:t>
            </a:r>
            <a:r>
              <a:rPr lang="en-US" alt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818</a:t>
            </a:r>
            <a:endParaRPr sz="2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0" name="Google Shape;170;p25"/>
          <p:cNvSpPr txBox="1">
            <a:spLocks noGrp="1"/>
          </p:cNvSpPr>
          <p:nvPr>
            <p:ph type="ctrTitle"/>
          </p:nvPr>
        </p:nvSpPr>
        <p:spPr>
          <a:xfrm>
            <a:off x="0" y="574463"/>
            <a:ext cx="9144000" cy="14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Font typeface="Times New Roman"/>
              <a:buNone/>
            </a:pPr>
            <a:r>
              <a:rPr lang="zh-TW" sz="4000"/>
              <a:t>輝翔精密有限公司</a:t>
            </a:r>
            <a:endParaRPr sz="4000"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0" y="2143575"/>
            <a:ext cx="9144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600">
                <a:solidFill>
                  <a:srgbClr val="0000FF"/>
                </a:solidFill>
              </a:rPr>
              <a:t>螺帽防鬆特性CAE分析報告</a:t>
            </a:r>
            <a:endParaRPr sz="3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>
            <a:spLocks noGrp="1"/>
          </p:cNvSpPr>
          <p:nvPr>
            <p:ph type="title"/>
          </p:nvPr>
        </p:nvSpPr>
        <p:spPr>
          <a:xfrm>
            <a:off x="242700" y="1066"/>
            <a:ext cx="86586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/>
              <a:t>8</a:t>
            </a:r>
            <a:r>
              <a:rPr lang="zh-TW" dirty="0" smtClean="0"/>
              <a:t>. </a:t>
            </a:r>
            <a:r>
              <a:rPr lang="zh-TW" dirty="0"/>
              <a:t>CAE分析結果(</a:t>
            </a:r>
            <a:r>
              <a:rPr lang="zh-TW" dirty="0">
                <a:solidFill>
                  <a:srgbClr val="0000FF"/>
                </a:solidFill>
              </a:rPr>
              <a:t>鎖入</a:t>
            </a:r>
            <a:r>
              <a:rPr lang="zh-TW" dirty="0"/>
              <a:t>) - 扭力趨勢圖</a:t>
            </a:r>
            <a:endParaRPr dirty="0"/>
          </a:p>
        </p:txBody>
      </p:sp>
      <p:sp>
        <p:nvSpPr>
          <p:cNvPr id="255" name="Google Shape;255;p34"/>
          <p:cNvSpPr txBox="1">
            <a:spLocks noGrp="1"/>
          </p:cNvSpPr>
          <p:nvPr>
            <p:ph type="sldNum" idx="12"/>
          </p:nvPr>
        </p:nvSpPr>
        <p:spPr>
          <a:xfrm>
            <a:off x="8100475" y="4890626"/>
            <a:ext cx="7200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10</a:t>
            </a:fld>
            <a:endParaRPr/>
          </a:p>
        </p:txBody>
      </p:sp>
      <p:grpSp>
        <p:nvGrpSpPr>
          <p:cNvPr id="256" name="Google Shape;256;p34"/>
          <p:cNvGrpSpPr/>
          <p:nvPr/>
        </p:nvGrpSpPr>
        <p:grpSpPr>
          <a:xfrm>
            <a:off x="1115518" y="1800000"/>
            <a:ext cx="6912964" cy="2880191"/>
            <a:chOff x="194575" y="629113"/>
            <a:chExt cx="9529865" cy="3973774"/>
          </a:xfrm>
        </p:grpSpPr>
        <p:pic>
          <p:nvPicPr>
            <p:cNvPr id="257" name="Google Shape;257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4575" y="828813"/>
              <a:ext cx="8907251" cy="3774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4957" y="2552854"/>
              <a:ext cx="1607619" cy="1058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67460" y="2552854"/>
              <a:ext cx="1780613" cy="1058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3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43847" y="629113"/>
              <a:ext cx="1780594" cy="964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34"/>
            <p:cNvSpPr/>
            <p:nvPr/>
          </p:nvSpPr>
          <p:spPr>
            <a:xfrm>
              <a:off x="442080" y="3975482"/>
              <a:ext cx="316500" cy="2943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4899517" y="3975482"/>
              <a:ext cx="316500" cy="2943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8675894" y="1872002"/>
              <a:ext cx="316500" cy="2943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4" name="Google Shape;26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68600" y="1486700"/>
            <a:ext cx="2522852" cy="16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4"/>
          <p:cNvSpPr txBox="1"/>
          <p:nvPr/>
        </p:nvSpPr>
        <p:spPr>
          <a:xfrm>
            <a:off x="3745725" y="2673750"/>
            <a:ext cx="2271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/>
              <a:t>心軸開始接觸軸孔</a:t>
            </a:r>
            <a:endParaRPr sz="2000" b="1"/>
          </a:p>
        </p:txBody>
      </p:sp>
      <p:sp>
        <p:nvSpPr>
          <p:cNvPr id="266" name="Google Shape;266;p34"/>
          <p:cNvSpPr txBox="1"/>
          <p:nvPr/>
        </p:nvSpPr>
        <p:spPr>
          <a:xfrm>
            <a:off x="3912000" y="4518825"/>
            <a:ext cx="147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/>
              <a:t>Time (Second)</a:t>
            </a:r>
            <a:endParaRPr sz="1200" b="1"/>
          </a:p>
        </p:txBody>
      </p:sp>
      <p:sp>
        <p:nvSpPr>
          <p:cNvPr id="267" name="Google Shape;267;p34"/>
          <p:cNvSpPr txBox="1"/>
          <p:nvPr/>
        </p:nvSpPr>
        <p:spPr>
          <a:xfrm rot="-5400000">
            <a:off x="335675" y="3088950"/>
            <a:ext cx="1472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/>
              <a:t>Torque (N-m)</a:t>
            </a:r>
            <a:endParaRPr sz="1200" b="1"/>
          </a:p>
        </p:txBody>
      </p:sp>
      <p:cxnSp>
        <p:nvCxnSpPr>
          <p:cNvPr id="268" name="Google Shape;268;p34"/>
          <p:cNvCxnSpPr>
            <a:stCxn id="260" idx="2"/>
            <a:endCxn id="263" idx="0"/>
          </p:cNvCxnSpPr>
          <p:nvPr/>
        </p:nvCxnSpPr>
        <p:spPr>
          <a:xfrm>
            <a:off x="7382661" y="2499419"/>
            <a:ext cx="0" cy="20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69" name="Google Shape;269;p34"/>
          <p:cNvCxnSpPr>
            <a:stCxn id="259" idx="2"/>
            <a:endCxn id="262" idx="0"/>
          </p:cNvCxnSpPr>
          <p:nvPr/>
        </p:nvCxnSpPr>
        <p:spPr>
          <a:xfrm>
            <a:off x="4643277" y="3961275"/>
            <a:ext cx="0" cy="26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70" name="Google Shape;270;p34"/>
          <p:cNvCxnSpPr>
            <a:stCxn id="258" idx="2"/>
            <a:endCxn id="261" idx="0"/>
          </p:cNvCxnSpPr>
          <p:nvPr/>
        </p:nvCxnSpPr>
        <p:spPr>
          <a:xfrm flipH="1">
            <a:off x="1409708" y="3961275"/>
            <a:ext cx="615600" cy="26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71" name="Google Shape;271;p34"/>
          <p:cNvSpPr txBox="1">
            <a:spLocks noGrp="1"/>
          </p:cNvSpPr>
          <p:nvPr>
            <p:ph type="body" idx="1"/>
          </p:nvPr>
        </p:nvSpPr>
        <p:spPr>
          <a:xfrm>
            <a:off x="162000" y="631103"/>
            <a:ext cx="88200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40"/>
              </a:spcBef>
              <a:spcAft>
                <a:spcPts val="0"/>
              </a:spcAft>
              <a:buSzPts val="1800"/>
              <a:buChar char="■"/>
            </a:pPr>
            <a:r>
              <a:rPr lang="zh-TW" sz="1800"/>
              <a:t>有干涉量案例：心軸與軸孔接觸後，造成</a:t>
            </a:r>
            <a:r>
              <a:rPr lang="zh-TW" sz="1800">
                <a:solidFill>
                  <a:srgbClr val="0000FF"/>
                </a:solidFill>
              </a:rPr>
              <a:t>軸孔與鄰近螺紋變形</a:t>
            </a:r>
            <a:r>
              <a:rPr lang="zh-TW" sz="1800"/>
              <a:t>，</a:t>
            </a:r>
            <a:r>
              <a:rPr lang="zh-TW" sz="1800">
                <a:solidFill>
                  <a:srgbClr val="0000FF"/>
                </a:solidFill>
              </a:rPr>
              <a:t>增加鎖入扭力</a:t>
            </a:r>
            <a:r>
              <a:rPr lang="zh-TW" sz="1800"/>
              <a:t>。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zh-TW" sz="1800"/>
              <a:t>無干涉量(無心軸)案例：螺桿與螺帽鎖到底後，才造成扭力增加。</a:t>
            </a:r>
            <a:endParaRPr sz="1800"/>
          </a:p>
        </p:txBody>
      </p:sp>
      <p:sp>
        <p:nvSpPr>
          <p:cNvPr id="272" name="Google Shape;272;p34"/>
          <p:cNvSpPr txBox="1"/>
          <p:nvPr/>
        </p:nvSpPr>
        <p:spPr>
          <a:xfrm>
            <a:off x="7263575" y="3285225"/>
            <a:ext cx="166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FF0000"/>
                </a:solidFill>
              </a:rPr>
              <a:t>— 干涉量 0.01 mm</a:t>
            </a:r>
            <a:endParaRPr sz="12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6AA84F"/>
                </a:solidFill>
              </a:rPr>
              <a:t>— 無干涉量 (無心軸)</a:t>
            </a:r>
            <a:endParaRPr sz="1200" b="1">
              <a:solidFill>
                <a:srgbClr val="6AA84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6101" y="1687456"/>
            <a:ext cx="4587675" cy="275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5600" y="1249713"/>
            <a:ext cx="2988400" cy="193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5"/>
          <p:cNvSpPr txBox="1">
            <a:spLocks noGrp="1"/>
          </p:cNvSpPr>
          <p:nvPr>
            <p:ph type="title"/>
          </p:nvPr>
        </p:nvSpPr>
        <p:spPr>
          <a:xfrm>
            <a:off x="242700" y="1066"/>
            <a:ext cx="86586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/>
              <a:t>9</a:t>
            </a:r>
            <a:r>
              <a:rPr lang="zh-TW" dirty="0" smtClean="0"/>
              <a:t>. </a:t>
            </a:r>
            <a:r>
              <a:rPr lang="zh-TW" dirty="0"/>
              <a:t>CAE分析結果(</a:t>
            </a:r>
            <a:r>
              <a:rPr lang="zh-TW" dirty="0">
                <a:solidFill>
                  <a:srgbClr val="0000FF"/>
                </a:solidFill>
              </a:rPr>
              <a:t>轉出</a:t>
            </a:r>
            <a:r>
              <a:rPr lang="zh-TW" dirty="0"/>
              <a:t>) - 扭力趨勢圖</a:t>
            </a:r>
            <a:endParaRPr dirty="0"/>
          </a:p>
        </p:txBody>
      </p:sp>
      <p:sp>
        <p:nvSpPr>
          <p:cNvPr id="281" name="Google Shape;281;p35"/>
          <p:cNvSpPr txBox="1">
            <a:spLocks noGrp="1"/>
          </p:cNvSpPr>
          <p:nvPr>
            <p:ph type="sldNum" idx="12"/>
          </p:nvPr>
        </p:nvSpPr>
        <p:spPr>
          <a:xfrm>
            <a:off x="8100475" y="4890626"/>
            <a:ext cx="7200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11</a:t>
            </a:fld>
            <a:endParaRPr/>
          </a:p>
        </p:txBody>
      </p:sp>
      <p:sp>
        <p:nvSpPr>
          <p:cNvPr id="282" name="Google Shape;282;p35"/>
          <p:cNvSpPr txBox="1"/>
          <p:nvPr/>
        </p:nvSpPr>
        <p:spPr>
          <a:xfrm>
            <a:off x="3912000" y="4518825"/>
            <a:ext cx="147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/>
              <a:t>Time (Second)</a:t>
            </a:r>
            <a:endParaRPr sz="1200" b="1"/>
          </a:p>
        </p:txBody>
      </p:sp>
      <p:sp>
        <p:nvSpPr>
          <p:cNvPr id="283" name="Google Shape;283;p35"/>
          <p:cNvSpPr txBox="1"/>
          <p:nvPr/>
        </p:nvSpPr>
        <p:spPr>
          <a:xfrm rot="-5400000">
            <a:off x="335675" y="3088950"/>
            <a:ext cx="1472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/>
              <a:t>Torque (N-m)</a:t>
            </a:r>
            <a:endParaRPr sz="1200" b="1"/>
          </a:p>
        </p:txBody>
      </p:sp>
      <p:sp>
        <p:nvSpPr>
          <p:cNvPr id="284" name="Google Shape;284;p35"/>
          <p:cNvSpPr txBox="1">
            <a:spLocks noGrp="1"/>
          </p:cNvSpPr>
          <p:nvPr>
            <p:ph type="body" idx="1"/>
          </p:nvPr>
        </p:nvSpPr>
        <p:spPr>
          <a:xfrm>
            <a:off x="162000" y="631103"/>
            <a:ext cx="88200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40"/>
              </a:spcBef>
              <a:spcAft>
                <a:spcPts val="0"/>
              </a:spcAft>
              <a:buSzPts val="1800"/>
              <a:buChar char="■"/>
            </a:pPr>
            <a:r>
              <a:rPr lang="zh-TW" sz="1800"/>
              <a:t>有干涉量案例：心軸與孔干涉，扭力高；心軸越遠，扭力越低。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zh-TW" sz="1800"/>
              <a:t>無干涉量(無心軸)案例：心軸無接觸扭力幾乎持平。</a:t>
            </a:r>
            <a:endParaRPr sz="1800"/>
          </a:p>
        </p:txBody>
      </p:sp>
      <p:sp>
        <p:nvSpPr>
          <p:cNvPr id="285" name="Google Shape;285;p35"/>
          <p:cNvSpPr txBox="1"/>
          <p:nvPr/>
        </p:nvSpPr>
        <p:spPr>
          <a:xfrm>
            <a:off x="7233300" y="3236325"/>
            <a:ext cx="166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FF0000"/>
                </a:solidFill>
              </a:rPr>
              <a:t>— 干涉量 0.01 mm</a:t>
            </a:r>
            <a:endParaRPr sz="12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6D9EEB"/>
                </a:solidFill>
              </a:rPr>
              <a:t>— 無干涉量 (無心軸)</a:t>
            </a:r>
            <a:endParaRPr sz="1200" b="1">
              <a:solidFill>
                <a:srgbClr val="6D9EEB"/>
              </a:solidFill>
            </a:endParaRPr>
          </a:p>
        </p:txBody>
      </p:sp>
      <p:sp>
        <p:nvSpPr>
          <p:cNvPr id="286" name="Google Shape;286;p35"/>
          <p:cNvSpPr/>
          <p:nvPr/>
        </p:nvSpPr>
        <p:spPr>
          <a:xfrm>
            <a:off x="3562250" y="2484825"/>
            <a:ext cx="798900" cy="472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7" name="Google Shape;28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7500" y="1803153"/>
            <a:ext cx="1171699" cy="641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1075" y="3146125"/>
            <a:ext cx="1171701" cy="6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5"/>
          <p:cNvSpPr/>
          <p:nvPr/>
        </p:nvSpPr>
        <p:spPr>
          <a:xfrm>
            <a:off x="1283375" y="3969725"/>
            <a:ext cx="720000" cy="472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/>
          <p:nvPr/>
        </p:nvSpPr>
        <p:spPr>
          <a:xfrm>
            <a:off x="0" y="537650"/>
            <a:ext cx="9144000" cy="4283400"/>
          </a:xfrm>
          <a:prstGeom prst="rect">
            <a:avLst/>
          </a:prstGeom>
          <a:gradFill>
            <a:gsLst>
              <a:gs pos="0">
                <a:srgbClr val="FFFFFF"/>
              </a:gs>
              <a:gs pos="74000">
                <a:srgbClr val="FFFFFF"/>
              </a:gs>
              <a:gs pos="100000">
                <a:srgbClr val="F3F3F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6"/>
          <p:cNvSpPr txBox="1">
            <a:spLocks noGrp="1"/>
          </p:cNvSpPr>
          <p:nvPr>
            <p:ph type="sldNum" idx="12"/>
          </p:nvPr>
        </p:nvSpPr>
        <p:spPr>
          <a:xfrm>
            <a:off x="8100475" y="4890626"/>
            <a:ext cx="7200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12</a:t>
            </a:fld>
            <a:endParaRPr/>
          </a:p>
        </p:txBody>
      </p:sp>
      <p:sp>
        <p:nvSpPr>
          <p:cNvPr id="297" name="Google Shape;297;p36"/>
          <p:cNvSpPr txBox="1"/>
          <p:nvPr/>
        </p:nvSpPr>
        <p:spPr>
          <a:xfrm>
            <a:off x="0" y="3441975"/>
            <a:ext cx="9144000" cy="9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ymbol"/>
              <a:buNone/>
            </a:pPr>
            <a:r>
              <a:rPr lang="zh-TW" sz="1500" b="1">
                <a:latin typeface="Microsoft JhengHei"/>
                <a:ea typeface="Microsoft JhengHei"/>
                <a:cs typeface="Microsoft JhengHei"/>
                <a:sym typeface="Microsoft JhengHei"/>
              </a:rPr>
              <a:t>余征諴 博士 (Enson, C-H, Yu, PhD / ensonyu@nkust.edu.tw)</a:t>
            </a:r>
            <a:endParaRPr sz="15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8" name="Google Shape;298;p36"/>
          <p:cNvSpPr txBox="1">
            <a:spLocks noGrp="1"/>
          </p:cNvSpPr>
          <p:nvPr>
            <p:ph type="ctrTitle"/>
          </p:nvPr>
        </p:nvSpPr>
        <p:spPr>
          <a:xfrm>
            <a:off x="0" y="574463"/>
            <a:ext cx="9144000" cy="14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Font typeface="Times New Roman"/>
              <a:buNone/>
            </a:pPr>
            <a:r>
              <a:rPr lang="zh-TW" sz="6000">
                <a:solidFill>
                  <a:schemeClr val="dk1"/>
                </a:solidFill>
              </a:rPr>
              <a:t>報告結束 敬請指教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299" name="Google Shape;299;p36"/>
          <p:cNvSpPr txBox="1">
            <a:spLocks noGrp="1"/>
          </p:cNvSpPr>
          <p:nvPr>
            <p:ph type="subTitle" idx="1"/>
          </p:nvPr>
        </p:nvSpPr>
        <p:spPr>
          <a:xfrm>
            <a:off x="0" y="2143575"/>
            <a:ext cx="9144000" cy="8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chemeClr val="dk1"/>
                </a:solidFill>
              </a:rPr>
              <a:t>Thanks for your attention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body" idx="1"/>
          </p:nvPr>
        </p:nvSpPr>
        <p:spPr>
          <a:xfrm>
            <a:off x="162000" y="631101"/>
            <a:ext cx="8820000" cy="40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>
                <a:solidFill>
                  <a:schemeClr val="dk1"/>
                </a:solidFill>
              </a:rPr>
              <a:t>相關專利 (抗震防鬆螺合組件, TWI722808)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>
                <a:solidFill>
                  <a:schemeClr val="dk1"/>
                </a:solidFill>
              </a:rPr>
              <a:t>CAE 分析目的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>
                <a:solidFill>
                  <a:schemeClr val="dk1"/>
                </a:solidFill>
              </a:rPr>
              <a:t>產品 CAD 及規格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C3604 機械性質及材料模型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CAE 分析模型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CAE 分析結果(無干涉量 / 干涉量 0.01 mm </a:t>
            </a:r>
            <a:r>
              <a:rPr lang="zh-TW" sz="2400">
                <a:solidFill>
                  <a:schemeClr val="dk1"/>
                </a:solidFill>
              </a:rPr>
              <a:t>鎖入扭力比較)</a:t>
            </a:r>
            <a:endParaRPr sz="2400"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242700" y="1066"/>
            <a:ext cx="86586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簡報大綱</a:t>
            </a: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sldNum" idx="12"/>
          </p:nvPr>
        </p:nvSpPr>
        <p:spPr>
          <a:xfrm>
            <a:off x="8100475" y="4890626"/>
            <a:ext cx="7200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162000" y="631100"/>
            <a:ext cx="5649600" cy="41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42900" algn="l" rtl="0">
              <a:spcBef>
                <a:spcPts val="640"/>
              </a:spcBef>
              <a:spcAft>
                <a:spcPts val="0"/>
              </a:spcAft>
              <a:buSzPts val="1800"/>
              <a:buChar char="■"/>
            </a:pPr>
            <a:r>
              <a:rPr lang="zh-TW" sz="1800">
                <a:solidFill>
                  <a:srgbClr val="0000FF"/>
                </a:solidFill>
              </a:rPr>
              <a:t>抗震防鬆螺合組件</a:t>
            </a:r>
            <a:r>
              <a:rPr lang="zh-TW" sz="1800"/>
              <a:t>, 20210901, 輝翔精密有限公司, TWI722808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zh-TW" sz="1800"/>
              <a:t>【摘要】螺桿件包括有頭部以及設置在頭部底面的螺桿部，螺桿部的軸心處設有穿孔；螺帽件包括有開口朝上的螺紋槽部，為與螺桿部對應螺合鎖設，螺紋槽部的中心凸設柱體，其中，穿孔與柱體之間呈偏心關係；因此在螺帽件與螺桿件相互螺鎖，且柱體對應穿入穿孔中的狀態下，透過穿孔與柱體之間的</a:t>
            </a:r>
            <a:r>
              <a:rPr lang="zh-TW" sz="1800">
                <a:solidFill>
                  <a:srgbClr val="0000FF"/>
                </a:solidFill>
              </a:rPr>
              <a:t>偏心關係</a:t>
            </a:r>
            <a:r>
              <a:rPr lang="zh-TW" sz="1800"/>
              <a:t>，使螺帽件與螺桿件之間產生相互抑制對拉的</a:t>
            </a:r>
            <a:r>
              <a:rPr lang="zh-TW" sz="1800">
                <a:solidFill>
                  <a:srgbClr val="0000FF"/>
                </a:solidFill>
              </a:rPr>
              <a:t>緊固</a:t>
            </a:r>
            <a:r>
              <a:rPr lang="zh-TW" sz="1800"/>
              <a:t>之力，達到螺帽件與螺桿件鎖合後具備抗震、防鬆脫之效果。</a:t>
            </a:r>
            <a:endParaRPr sz="18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242700" y="1066"/>
            <a:ext cx="86586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1.相關專利</a:t>
            </a:r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ldNum" idx="12"/>
          </p:nvPr>
        </p:nvSpPr>
        <p:spPr>
          <a:xfrm>
            <a:off x="8100475" y="4890626"/>
            <a:ext cx="7200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</a:t>
            </a:fld>
            <a:endParaRPr/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001" y="771425"/>
            <a:ext cx="3154550" cy="29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9873" y="3029375"/>
            <a:ext cx="885925" cy="173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>
            <a:spLocks noGrp="1"/>
          </p:cNvSpPr>
          <p:nvPr>
            <p:ph type="body" idx="1"/>
          </p:nvPr>
        </p:nvSpPr>
        <p:spPr>
          <a:xfrm>
            <a:off x="162000" y="631101"/>
            <a:ext cx="8820000" cy="3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40"/>
              </a:spcBef>
              <a:spcAft>
                <a:spcPts val="0"/>
              </a:spcAft>
              <a:buSzPts val="3000"/>
              <a:buChar char="■"/>
            </a:pPr>
            <a:r>
              <a:rPr lang="zh-TW" sz="3000"/>
              <a:t>以CAE 評估心軸干涉量對螺帽結合特性之影響。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■"/>
            </a:pPr>
            <a:r>
              <a:rPr lang="zh-TW" sz="3000"/>
              <a:t>干涉量設計 : 無 / 0.01 mm 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■"/>
            </a:pPr>
            <a:r>
              <a:rPr lang="zh-TW" sz="3000">
                <a:solidFill>
                  <a:schemeClr val="dk1"/>
                </a:solidFill>
              </a:rPr>
              <a:t>螺桿</a:t>
            </a:r>
            <a:r>
              <a:rPr lang="zh-TW" sz="3000"/>
              <a:t>與心軸配合之孔徑為3 mm (CAD 尺寸)</a:t>
            </a:r>
            <a:endParaRPr sz="3000"/>
          </a:p>
        </p:txBody>
      </p:sp>
      <p:sp>
        <p:nvSpPr>
          <p:cNvPr id="196" name="Google Shape;196;p28"/>
          <p:cNvSpPr txBox="1">
            <a:spLocks noGrp="1"/>
          </p:cNvSpPr>
          <p:nvPr>
            <p:ph type="title"/>
          </p:nvPr>
        </p:nvSpPr>
        <p:spPr>
          <a:xfrm>
            <a:off x="242700" y="1066"/>
            <a:ext cx="86586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CAE 分析目的</a:t>
            </a:r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ldNum" idx="12"/>
          </p:nvPr>
        </p:nvSpPr>
        <p:spPr>
          <a:xfrm>
            <a:off x="8100475" y="4890626"/>
            <a:ext cx="7200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>
            <a:spLocks noGrp="1"/>
          </p:cNvSpPr>
          <p:nvPr>
            <p:ph type="body" idx="1"/>
          </p:nvPr>
        </p:nvSpPr>
        <p:spPr>
          <a:xfrm>
            <a:off x="162000" y="631100"/>
            <a:ext cx="8401200" cy="19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</a:pPr>
            <a:r>
              <a:rPr lang="zh-TW" sz="3000">
                <a:solidFill>
                  <a:schemeClr val="dk1"/>
                </a:solidFill>
              </a:rPr>
              <a:t>螺帽：M16 x 1.0, 中央心軸外徑 3.0 mm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</a:pPr>
            <a:r>
              <a:rPr lang="zh-TW" sz="3000">
                <a:solidFill>
                  <a:schemeClr val="dk1"/>
                </a:solidFill>
              </a:rPr>
              <a:t>心軸加工公差 0.01 mm</a:t>
            </a:r>
            <a:endParaRPr sz="3000">
              <a:solidFill>
                <a:schemeClr val="dk1"/>
              </a:solidFill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■"/>
            </a:pPr>
            <a:r>
              <a:rPr lang="zh-TW" sz="3000">
                <a:solidFill>
                  <a:schemeClr val="dk1"/>
                </a:solidFill>
              </a:rPr>
              <a:t>材質 : C3604</a:t>
            </a:r>
            <a:endParaRPr/>
          </a:p>
        </p:txBody>
      </p:sp>
      <p:sp>
        <p:nvSpPr>
          <p:cNvPr id="204" name="Google Shape;204;p29"/>
          <p:cNvSpPr txBox="1">
            <a:spLocks noGrp="1"/>
          </p:cNvSpPr>
          <p:nvPr>
            <p:ph type="title"/>
          </p:nvPr>
        </p:nvSpPr>
        <p:spPr>
          <a:xfrm>
            <a:off x="242700" y="1066"/>
            <a:ext cx="86586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 產品CAD 及尺寸規格 </a:t>
            </a:r>
            <a:endParaRPr/>
          </a:p>
        </p:txBody>
      </p:sp>
      <p:sp>
        <p:nvSpPr>
          <p:cNvPr id="205" name="Google Shape;205;p29"/>
          <p:cNvSpPr txBox="1">
            <a:spLocks noGrp="1"/>
          </p:cNvSpPr>
          <p:nvPr>
            <p:ph type="sldNum" idx="12"/>
          </p:nvPr>
        </p:nvSpPr>
        <p:spPr>
          <a:xfrm>
            <a:off x="8100475" y="4890626"/>
            <a:ext cx="7200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</a:t>
            </a:fld>
            <a:endParaRPr/>
          </a:p>
        </p:txBody>
      </p:sp>
      <p:pic>
        <p:nvPicPr>
          <p:cNvPr id="206" name="Google Shape;2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400" y="3005600"/>
            <a:ext cx="2873725" cy="16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9100" y="3005600"/>
            <a:ext cx="1854772" cy="16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0875" y="3005601"/>
            <a:ext cx="1598339" cy="164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>
            <a:spLocks noGrp="1"/>
          </p:cNvSpPr>
          <p:nvPr>
            <p:ph type="title"/>
          </p:nvPr>
        </p:nvSpPr>
        <p:spPr>
          <a:xfrm>
            <a:off x="242700" y="1066"/>
            <a:ext cx="86586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4. C3604 機械性質</a:t>
            </a:r>
            <a:endParaRPr/>
          </a:p>
        </p:txBody>
      </p:sp>
      <p:graphicFrame>
        <p:nvGraphicFramePr>
          <p:cNvPr id="215" name="Google Shape;215;p30"/>
          <p:cNvGraphicFramePr/>
          <p:nvPr/>
        </p:nvGraphicFramePr>
        <p:xfrm>
          <a:off x="182150" y="845794"/>
          <a:ext cx="8593875" cy="3354960"/>
        </p:xfrm>
        <a:graphic>
          <a:graphicData uri="http://schemas.openxmlformats.org/drawingml/2006/table">
            <a:tbl>
              <a:tblPr>
                <a:noFill/>
                <a:tableStyleId>{F7985B95-AF67-4FB9-BD01-A069FE83787B}</a:tableStyleId>
              </a:tblPr>
              <a:tblGrid>
                <a:gridCol w="39793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145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Physical Properties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Metric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Density 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8.40 g/cc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Mechanical Properties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Metric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Hardness, Rockwell B 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130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Tensile Strength, Ultimate 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420 - 460 MPa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>
                          <a:solidFill>
                            <a:srgbClr val="FF0000"/>
                          </a:solidFill>
                        </a:rPr>
                        <a:t>Tensile Strength, Yield  @Strain 0.200 %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>
                          <a:solidFill>
                            <a:srgbClr val="FF0000"/>
                          </a:solidFill>
                        </a:rPr>
                        <a:t>228 MPa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Elongation at Break 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20 - 25 %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>
                          <a:solidFill>
                            <a:srgbClr val="FF0000"/>
                          </a:solidFill>
                        </a:rPr>
                        <a:t>Modulus of Elasticity 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>
                          <a:solidFill>
                            <a:srgbClr val="FF0000"/>
                          </a:solidFill>
                        </a:rPr>
                        <a:t>97.0 GPa</a:t>
                      </a:r>
                      <a:endParaRPr sz="1100" b="1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Poissons Ratio 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0.31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Shear Modulus 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37.0 GPa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Thermal Properties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Metric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CTE, linear  @Temperature 20.0 - 200 °C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26.0 µm/m-°C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Specific Heat Capacity 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0.380 J/g-°C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Thermal Conductivity @Temperature 20.0 °C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00" b="1"/>
                        <a:t>113 W/m-K</a:t>
                      </a:r>
                      <a:endParaRPr sz="1100" b="1"/>
                    </a:p>
                  </a:txBody>
                  <a:tcPr marL="36000" marR="36000" marT="36000" marB="360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16" name="Google Shape;216;p30"/>
          <p:cNvSpPr txBox="1">
            <a:spLocks noGrp="1"/>
          </p:cNvSpPr>
          <p:nvPr>
            <p:ph type="body" idx="1"/>
          </p:nvPr>
        </p:nvSpPr>
        <p:spPr>
          <a:xfrm>
            <a:off x="0" y="4629850"/>
            <a:ext cx="9144000" cy="1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zh-TW" sz="800"/>
              <a:t># REFERENCE : </a:t>
            </a:r>
            <a:r>
              <a:rPr lang="zh-TW" sz="800" u="sng">
                <a:solidFill>
                  <a:schemeClr val="hlink"/>
                </a:solidFill>
                <a:hlinkClick r:id="rId3"/>
              </a:rPr>
              <a:t>https://www.matweb.com/search/datasheet_print.aspx?matguid=d1a87e9f560a4a32bf6fb52691876a82</a:t>
            </a:r>
            <a:endParaRPr sz="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1"/>
          <p:cNvPicPr preferRelativeResize="0"/>
          <p:nvPr/>
        </p:nvPicPr>
        <p:blipFill rotWithShape="1">
          <a:blip r:embed="rId3">
            <a:alphaModFix/>
          </a:blip>
          <a:srcRect l="3883" t="17543" r="2526" b="5444"/>
          <a:stretch/>
        </p:blipFill>
        <p:spPr>
          <a:xfrm>
            <a:off x="425037" y="654375"/>
            <a:ext cx="8293934" cy="410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1"/>
          <p:cNvSpPr txBox="1">
            <a:spLocks noGrp="1"/>
          </p:cNvSpPr>
          <p:nvPr>
            <p:ph type="title"/>
          </p:nvPr>
        </p:nvSpPr>
        <p:spPr>
          <a:xfrm>
            <a:off x="242700" y="1066"/>
            <a:ext cx="86586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/>
              <a:t>5</a:t>
            </a:r>
            <a:r>
              <a:rPr lang="zh-TW" dirty="0" smtClean="0"/>
              <a:t>. </a:t>
            </a:r>
            <a:r>
              <a:rPr lang="zh-TW" dirty="0"/>
              <a:t>C3604 材料塑流應力模型</a:t>
            </a:r>
            <a:endParaRPr dirty="0"/>
          </a:p>
        </p:txBody>
      </p:sp>
      <p:sp>
        <p:nvSpPr>
          <p:cNvPr id="223" name="Google Shape;223;p31"/>
          <p:cNvSpPr txBox="1">
            <a:spLocks noGrp="1"/>
          </p:cNvSpPr>
          <p:nvPr>
            <p:ph type="sldNum" idx="12"/>
          </p:nvPr>
        </p:nvSpPr>
        <p:spPr>
          <a:xfrm>
            <a:off x="8100475" y="4890626"/>
            <a:ext cx="7200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7</a:t>
            </a:fld>
            <a:endParaRPr/>
          </a:p>
        </p:txBody>
      </p:sp>
      <p:sp>
        <p:nvSpPr>
          <p:cNvPr id="224" name="Google Shape;224;p31"/>
          <p:cNvSpPr txBox="1"/>
          <p:nvPr/>
        </p:nvSpPr>
        <p:spPr>
          <a:xfrm rot="-5400000">
            <a:off x="242475" y="1349125"/>
            <a:ext cx="76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/>
              <a:t>(MPa)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2"/>
          <p:cNvSpPr txBox="1">
            <a:spLocks noGrp="1"/>
          </p:cNvSpPr>
          <p:nvPr>
            <p:ph type="body" idx="1"/>
          </p:nvPr>
        </p:nvSpPr>
        <p:spPr>
          <a:xfrm>
            <a:off x="162000" y="631100"/>
            <a:ext cx="8820000" cy="32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40"/>
              </a:spcBef>
              <a:spcAft>
                <a:spcPts val="0"/>
              </a:spcAft>
              <a:buSzPts val="3000"/>
              <a:buChar char="■"/>
            </a:pPr>
            <a:r>
              <a:rPr lang="zh-TW" sz="3000"/>
              <a:t>網格: 四面體 1mm (螺紋細化0.2以上)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■"/>
            </a:pPr>
            <a:r>
              <a:rPr lang="zh-TW" sz="3000"/>
              <a:t>轉速: 20 RPM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■"/>
            </a:pPr>
            <a:r>
              <a:rPr lang="zh-TW" sz="3000"/>
              <a:t>邊界條件：拘束 六角螺帽六個邊</a:t>
            </a:r>
            <a:endParaRPr sz="3000"/>
          </a:p>
        </p:txBody>
      </p:sp>
      <p:sp>
        <p:nvSpPr>
          <p:cNvPr id="231" name="Google Shape;231;p32"/>
          <p:cNvSpPr txBox="1">
            <a:spLocks noGrp="1"/>
          </p:cNvSpPr>
          <p:nvPr>
            <p:ph type="title"/>
          </p:nvPr>
        </p:nvSpPr>
        <p:spPr>
          <a:xfrm>
            <a:off x="242700" y="1066"/>
            <a:ext cx="86586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/>
              <a:t>6</a:t>
            </a:r>
            <a:r>
              <a:rPr lang="zh-TW" dirty="0" smtClean="0"/>
              <a:t>. </a:t>
            </a:r>
            <a:r>
              <a:rPr lang="zh-TW" dirty="0"/>
              <a:t>CAE 分析模型</a:t>
            </a:r>
            <a:endParaRPr dirty="0"/>
          </a:p>
        </p:txBody>
      </p:sp>
      <p:sp>
        <p:nvSpPr>
          <p:cNvPr id="232" name="Google Shape;232;p32"/>
          <p:cNvSpPr txBox="1">
            <a:spLocks noGrp="1"/>
          </p:cNvSpPr>
          <p:nvPr>
            <p:ph type="sldNum" idx="12"/>
          </p:nvPr>
        </p:nvSpPr>
        <p:spPr>
          <a:xfrm>
            <a:off x="8100475" y="4890626"/>
            <a:ext cx="7200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8</a:t>
            </a:fld>
            <a:endParaRPr/>
          </a:p>
        </p:txBody>
      </p:sp>
      <p:sp>
        <p:nvSpPr>
          <p:cNvPr id="233" name="Google Shape;233;p32"/>
          <p:cNvSpPr/>
          <p:nvPr/>
        </p:nvSpPr>
        <p:spPr>
          <a:xfrm>
            <a:off x="6962325" y="4235969"/>
            <a:ext cx="876000" cy="540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4" name="Google Shape;2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9100" y="1549256"/>
            <a:ext cx="2490800" cy="233319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/>
          <p:nvPr/>
        </p:nvSpPr>
        <p:spPr>
          <a:xfrm>
            <a:off x="7315500" y="3933244"/>
            <a:ext cx="288600" cy="5769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2"/>
          <p:cNvSpPr txBox="1"/>
          <p:nvPr/>
        </p:nvSpPr>
        <p:spPr>
          <a:xfrm>
            <a:off x="6147400" y="3837050"/>
            <a:ext cx="1311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鎖入方向</a:t>
            </a:r>
            <a:endParaRPr sz="18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242700" y="1066"/>
            <a:ext cx="86586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/>
              <a:t>7</a:t>
            </a:r>
            <a:r>
              <a:rPr lang="zh-TW" dirty="0" smtClean="0"/>
              <a:t>. </a:t>
            </a:r>
            <a:r>
              <a:rPr lang="zh-TW" dirty="0"/>
              <a:t>CAE 分析結果 - 應變量</a:t>
            </a:r>
            <a:endParaRPr dirty="0"/>
          </a:p>
        </p:txBody>
      </p:sp>
      <p:sp>
        <p:nvSpPr>
          <p:cNvPr id="243" name="Google Shape;243;p33"/>
          <p:cNvSpPr txBox="1">
            <a:spLocks noGrp="1"/>
          </p:cNvSpPr>
          <p:nvPr>
            <p:ph type="sldNum" idx="12"/>
          </p:nvPr>
        </p:nvSpPr>
        <p:spPr>
          <a:xfrm>
            <a:off x="8100475" y="4890626"/>
            <a:ext cx="7200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9</a:t>
            </a:fld>
            <a:endParaRPr/>
          </a:p>
        </p:txBody>
      </p:sp>
      <p:pic>
        <p:nvPicPr>
          <p:cNvPr id="244" name="Google Shape;24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25" y="1960812"/>
            <a:ext cx="4317463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2714" y="1960812"/>
            <a:ext cx="4317463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 txBox="1"/>
          <p:nvPr/>
        </p:nvSpPr>
        <p:spPr>
          <a:xfrm>
            <a:off x="5415578" y="1520025"/>
            <a:ext cx="2943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/>
              <a:t>心軸公差+0.01 mm</a:t>
            </a:r>
            <a:endParaRPr sz="2000" b="1"/>
          </a:p>
        </p:txBody>
      </p:sp>
      <p:sp>
        <p:nvSpPr>
          <p:cNvPr id="247" name="Google Shape;247;p33"/>
          <p:cNvSpPr txBox="1"/>
          <p:nvPr/>
        </p:nvSpPr>
        <p:spPr>
          <a:xfrm>
            <a:off x="1428348" y="1520025"/>
            <a:ext cx="129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/>
              <a:t>無心軸</a:t>
            </a:r>
            <a:endParaRPr sz="2000" b="1"/>
          </a:p>
        </p:txBody>
      </p:sp>
      <p:sp>
        <p:nvSpPr>
          <p:cNvPr id="248" name="Google Shape;248;p33"/>
          <p:cNvSpPr txBox="1">
            <a:spLocks noGrp="1"/>
          </p:cNvSpPr>
          <p:nvPr>
            <p:ph type="body" idx="1"/>
          </p:nvPr>
        </p:nvSpPr>
        <p:spPr>
          <a:xfrm>
            <a:off x="162000" y="631098"/>
            <a:ext cx="88200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640"/>
              </a:spcBef>
              <a:spcAft>
                <a:spcPts val="0"/>
              </a:spcAft>
              <a:buSzPts val="1600"/>
              <a:buChar char="■"/>
            </a:pPr>
            <a:r>
              <a:rPr lang="zh-TW" sz="1600"/>
              <a:t>無心軸設計，螺紋轉時僅螺紋接觸。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zh-TW" sz="1600">
                <a:solidFill>
                  <a:srgbClr val="0000FF"/>
                </a:solidFill>
              </a:rPr>
              <a:t>心軸+干涉量設計</a:t>
            </a:r>
            <a:r>
              <a:rPr lang="zh-TW" sz="1600"/>
              <a:t>，心軸與軸孔臨近</a:t>
            </a:r>
            <a:r>
              <a:rPr lang="zh-TW" sz="1600">
                <a:solidFill>
                  <a:srgbClr val="0000FF"/>
                </a:solidFill>
              </a:rPr>
              <a:t>螺紋處變形(應變)</a:t>
            </a:r>
            <a:r>
              <a:rPr lang="zh-TW" sz="1600"/>
              <a:t>，會</a:t>
            </a:r>
            <a:r>
              <a:rPr lang="zh-TW" sz="1600">
                <a:solidFill>
                  <a:srgbClr val="0000FF"/>
                </a:solidFill>
              </a:rPr>
              <a:t>增加螺紋處之鎖固力</a:t>
            </a:r>
            <a:endParaRPr sz="1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nsonTemplate-YellowBlu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818</Words>
  <Application>Microsoft Office PowerPoint</Application>
  <PresentationFormat>如螢幕大小 (16:9)</PresentationFormat>
  <Paragraphs>104</Paragraphs>
  <Slides>12</Slides>
  <Notes>12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3" baseType="lpstr">
      <vt:lpstr>EnsonTemplate-YellowBlue</vt:lpstr>
      <vt:lpstr>輝翔精密有限公司</vt:lpstr>
      <vt:lpstr>簡報大綱</vt:lpstr>
      <vt:lpstr>1.相關專利</vt:lpstr>
      <vt:lpstr>2. CAE 分析目的</vt:lpstr>
      <vt:lpstr>3. 產品CAD 及尺寸規格 </vt:lpstr>
      <vt:lpstr>4. C3604 機械性質</vt:lpstr>
      <vt:lpstr>5. C3604 材料塑流應力模型</vt:lpstr>
      <vt:lpstr>6. CAE 分析模型</vt:lpstr>
      <vt:lpstr>7. CAE 分析結果 - 應變量</vt:lpstr>
      <vt:lpstr>8. CAE分析結果(鎖入) - 扭力趨勢圖</vt:lpstr>
      <vt:lpstr>9. CAE分析結果(轉出) - 扭力趨勢圖</vt:lpstr>
      <vt:lpstr>報告結束 敬請指教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輝翔精密有限公司</dc:title>
  <cp:lastModifiedBy>COMPANY-1F</cp:lastModifiedBy>
  <cp:revision>3</cp:revision>
  <dcterms:modified xsi:type="dcterms:W3CDTF">2022-08-18T02:27:31Z</dcterms:modified>
</cp:coreProperties>
</file>